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448" r:id="rId4"/>
    <p:sldId id="449" r:id="rId5"/>
    <p:sldId id="450" r:id="rId6"/>
    <p:sldId id="451" r:id="rId7"/>
    <p:sldId id="452" r:id="rId8"/>
    <p:sldId id="453" r:id="rId9"/>
    <p:sldId id="454" r:id="rId10"/>
    <p:sldId id="270" r:id="rId11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2DD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3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112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07" Type="http://schemas.openxmlformats.org/officeDocument/2006/relationships/viewProps" Target="viewProps.xml"/><Relationship Id="rId11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11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105" Type="http://customschemas.google.com/relationships/presentationmetadata" Target="meta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https://scikit-learn.org/stable/</a:t>
            </a:r>
          </a:p>
        </p:txBody>
      </p:sp>
    </p:spTree>
    <p:extLst>
      <p:ext uri="{BB962C8B-B14F-4D97-AF65-F5344CB8AC3E}">
        <p14:creationId xmlns:p14="http://schemas.microsoft.com/office/powerpoint/2010/main" val="2987575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https://scikit-learn.org/stable/</a:t>
            </a:r>
          </a:p>
        </p:txBody>
      </p:sp>
    </p:spTree>
    <p:extLst>
      <p:ext uri="{BB962C8B-B14F-4D97-AF65-F5344CB8AC3E}">
        <p14:creationId xmlns:p14="http://schemas.microsoft.com/office/powerpoint/2010/main" val="838249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https://scikit-learn.org/stable/</a:t>
            </a:r>
          </a:p>
        </p:txBody>
      </p:sp>
    </p:spTree>
    <p:extLst>
      <p:ext uri="{BB962C8B-B14F-4D97-AF65-F5344CB8AC3E}">
        <p14:creationId xmlns:p14="http://schemas.microsoft.com/office/powerpoint/2010/main" val="3734765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https://scikit-learn.org/stable/</a:t>
            </a:r>
          </a:p>
        </p:txBody>
      </p:sp>
    </p:spTree>
    <p:extLst>
      <p:ext uri="{BB962C8B-B14F-4D97-AF65-F5344CB8AC3E}">
        <p14:creationId xmlns:p14="http://schemas.microsoft.com/office/powerpoint/2010/main" val="3930699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https://scikit-learn.org/stable/</a:t>
            </a:r>
          </a:p>
        </p:txBody>
      </p:sp>
    </p:spTree>
    <p:extLst>
      <p:ext uri="{BB962C8B-B14F-4D97-AF65-F5344CB8AC3E}">
        <p14:creationId xmlns:p14="http://schemas.microsoft.com/office/powerpoint/2010/main" val="2497923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https://scikit-learn.org/stable/</a:t>
            </a:r>
          </a:p>
        </p:txBody>
      </p:sp>
    </p:spTree>
    <p:extLst>
      <p:ext uri="{BB962C8B-B14F-4D97-AF65-F5344CB8AC3E}">
        <p14:creationId xmlns:p14="http://schemas.microsoft.com/office/powerpoint/2010/main" val="2035474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https://scikit-learn.org/stable/</a:t>
            </a:r>
          </a:p>
        </p:txBody>
      </p:sp>
    </p:spTree>
    <p:extLst>
      <p:ext uri="{BB962C8B-B14F-4D97-AF65-F5344CB8AC3E}">
        <p14:creationId xmlns:p14="http://schemas.microsoft.com/office/powerpoint/2010/main" val="1088418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29/06/2022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</a:t>
            </a:r>
            <a:r>
              <a:rPr lang="en-US" sz="16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6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Robótica</a:t>
            </a:r>
            <a:r>
              <a:rPr lang="en-US" sz="16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en-US" sz="1600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dirty="0" err="1">
                <a:solidFill>
                  <a:srgbClr val="FF0000"/>
                </a:solidFill>
                <a:latin typeface="Century Gothic" pitchFamily="34" charset="0"/>
              </a:rPr>
              <a:t>Métodos</a:t>
            </a:r>
            <a:r>
              <a:rPr lang="en-US" sz="4000" dirty="0">
                <a:solidFill>
                  <a:srgbClr val="FF0000"/>
                </a:solidFill>
                <a:latin typeface="Century Gothic" pitchFamily="34" charset="0"/>
              </a:rPr>
              <a:t> de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FF0000"/>
                </a:solidFill>
                <a:latin typeface="Century Gothic" pitchFamily="34" charset="0"/>
              </a:rPr>
              <a:t>Segmentação</a:t>
            </a:r>
            <a:endParaRPr lang="en-US" sz="4000" b="1" dirty="0">
              <a:solidFill>
                <a:srgbClr val="FF0000"/>
              </a:solidFill>
              <a:latin typeface="Century Gothic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FF0000"/>
                </a:solidFill>
                <a:latin typeface="Century Gothic" pitchFamily="34" charset="0"/>
              </a:rPr>
              <a:t>Semântica</a:t>
            </a:r>
            <a:r>
              <a:rPr lang="en-US" sz="4000" b="1" dirty="0">
                <a:solidFill>
                  <a:srgbClr val="FF0000"/>
                </a:solidFill>
                <a:latin typeface="Century Gothic" pitchFamily="34" charset="0"/>
              </a:rPr>
              <a:t> </a:t>
            </a:r>
            <a:endParaRPr lang="en-US" sz="4000" b="1" u="none" strike="noStrike" cap="none" dirty="0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2" name="Picture 2" descr="Lenna - Wikipedia">
            <a:extLst>
              <a:ext uri="{FF2B5EF4-FFF2-40B4-BE49-F238E27FC236}">
                <a16:creationId xmlns:a16="http://schemas.microsoft.com/office/drawing/2014/main" id="{E8FAD02B-80D1-DBA3-38D6-D73C91C90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837" y="1038676"/>
            <a:ext cx="2187197" cy="218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edia Kit - OpenCV">
            <a:extLst>
              <a:ext uri="{FF2B5EF4-FFF2-40B4-BE49-F238E27FC236}">
                <a16:creationId xmlns:a16="http://schemas.microsoft.com/office/drawing/2014/main" id="{5C77B784-8543-396F-28A9-93F1019C47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2886" y="2431064"/>
            <a:ext cx="1159095" cy="153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10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-272555" y="21040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11" name="Picture 2" descr="Lenna - Wikipedia">
            <a:extLst>
              <a:ext uri="{FF2B5EF4-FFF2-40B4-BE49-F238E27FC236}">
                <a16:creationId xmlns:a16="http://schemas.microsoft.com/office/drawing/2014/main" id="{18133670-36CC-8F79-58A8-97F8E215C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689" y="1819402"/>
            <a:ext cx="2187197" cy="218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edia Kit - OpenCV">
            <a:extLst>
              <a:ext uri="{FF2B5EF4-FFF2-40B4-BE49-F238E27FC236}">
                <a16:creationId xmlns:a16="http://schemas.microsoft.com/office/drawing/2014/main" id="{CF8F7B42-B959-61BC-A01B-34929BFCC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798" y="2988625"/>
            <a:ext cx="1159095" cy="153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a4cd88d6f_0_57"/>
          <p:cNvSpPr txBox="1"/>
          <p:nvPr/>
        </p:nvSpPr>
        <p:spPr>
          <a:xfrm>
            <a:off x="564043" y="1136901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2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</a:t>
            </a:r>
            <a:endParaRPr lang="en-US" sz="52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2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Semântica</a:t>
            </a:r>
            <a:endParaRPr sz="5200" b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868123" y="2422059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11" name="Picture 2" descr="Lenna - Wikipedia">
            <a:extLst>
              <a:ext uri="{FF2B5EF4-FFF2-40B4-BE49-F238E27FC236}">
                <a16:creationId xmlns:a16="http://schemas.microsoft.com/office/drawing/2014/main" id="{79005491-F122-D2B7-8037-C45A6A6F8D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689" y="1819402"/>
            <a:ext cx="2187197" cy="218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edia Kit - OpenCV">
            <a:extLst>
              <a:ext uri="{FF2B5EF4-FFF2-40B4-BE49-F238E27FC236}">
                <a16:creationId xmlns:a16="http://schemas.microsoft.com/office/drawing/2014/main" id="{EFAB9505-C5D0-71FF-A6E0-B870C8B15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798" y="2988625"/>
            <a:ext cx="1159095" cy="153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</a:t>
            </a:r>
            <a:br>
              <a:rPr lang="pt-BR" sz="25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 </a:t>
            </a:r>
            <a:endParaRPr lang="pt-BR" sz="25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99950" y="297180"/>
            <a:ext cx="8224009" cy="691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Métodos de Segmentação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endParaRPr sz="36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EC3607E-4F2C-BAE5-8E32-B784C2360714}"/>
              </a:ext>
            </a:extLst>
          </p:cNvPr>
          <p:cNvSpPr txBox="1"/>
          <p:nvPr/>
        </p:nvSpPr>
        <p:spPr>
          <a:xfrm>
            <a:off x="355755" y="1012191"/>
            <a:ext cx="73818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Segmentação é uma tarefa básica para a base da Visão Computacional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AE12B555-17AA-4A61-948B-F7BF45F75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75" y="1694448"/>
            <a:ext cx="7089001" cy="175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30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</a:t>
            </a:r>
            <a:br>
              <a:rPr lang="pt-BR" sz="25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 </a:t>
            </a:r>
            <a:endParaRPr lang="pt-BR" sz="25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99950" y="297180"/>
            <a:ext cx="8224009" cy="691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 semântica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endParaRPr sz="36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EC3607E-4F2C-BAE5-8E32-B784C2360714}"/>
              </a:ext>
            </a:extLst>
          </p:cNvPr>
          <p:cNvSpPr txBox="1"/>
          <p:nvPr/>
        </p:nvSpPr>
        <p:spPr>
          <a:xfrm>
            <a:off x="355755" y="1012191"/>
            <a:ext cx="73818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Devemos interpretar a cena de acordo com seus atributos:</a:t>
            </a:r>
          </a:p>
        </p:txBody>
      </p:sp>
      <p:pic>
        <p:nvPicPr>
          <p:cNvPr id="1026" name="Picture 2" descr="Segmentação de Instâncias">
            <a:extLst>
              <a:ext uri="{FF2B5EF4-FFF2-40B4-BE49-F238E27FC236}">
                <a16:creationId xmlns:a16="http://schemas.microsoft.com/office/drawing/2014/main" id="{2817391F-BF2A-8116-5B46-CBDCA597B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57" y="1374195"/>
            <a:ext cx="6795692" cy="30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5368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</a:t>
            </a:r>
            <a:br>
              <a:rPr lang="pt-BR" sz="25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 </a:t>
            </a:r>
            <a:endParaRPr lang="pt-BR" sz="25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99950" y="297180"/>
            <a:ext cx="8224009" cy="691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 semântica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endParaRPr sz="36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EC3607E-4F2C-BAE5-8E32-B784C2360714}"/>
              </a:ext>
            </a:extLst>
          </p:cNvPr>
          <p:cNvSpPr txBox="1"/>
          <p:nvPr/>
        </p:nvSpPr>
        <p:spPr>
          <a:xfrm>
            <a:off x="355755" y="1012191"/>
            <a:ext cx="7381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Tem como objetivo rotular cada </a:t>
            </a:r>
            <a:r>
              <a:rPr lang="pt-BR" sz="1800" b="1" i="1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pixel</a:t>
            </a:r>
            <a:r>
              <a:rPr lang="pt-BR" sz="1800" b="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 de uma imagem com uma </a:t>
            </a:r>
            <a:r>
              <a:rPr lang="pt-BR" sz="1800" b="1" i="1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classe</a:t>
            </a:r>
            <a:r>
              <a:rPr lang="pt-BR" sz="1800" b="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 correspondente do que está sendo representado. A saída é uma imagem de alta resolução (normalmente do mesmo tamanho da imagem de entrada), na qual cada pixel é classificado em uma classe específica.</a:t>
            </a:r>
            <a:endParaRPr lang="pt-BR" sz="1800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pic>
        <p:nvPicPr>
          <p:cNvPr id="15" name="Picture 2" descr="Segmentação de Instâncias">
            <a:extLst>
              <a:ext uri="{FF2B5EF4-FFF2-40B4-BE49-F238E27FC236}">
                <a16:creationId xmlns:a16="http://schemas.microsoft.com/office/drawing/2014/main" id="{40FA065A-0DB2-05BE-411D-11B56B0FA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755" y="2125657"/>
            <a:ext cx="6028889" cy="272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0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</a:t>
            </a:r>
            <a:br>
              <a:rPr lang="pt-BR" sz="25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 </a:t>
            </a:r>
            <a:endParaRPr lang="pt-BR" sz="25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99950" y="297180"/>
            <a:ext cx="8224009" cy="691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 de instâncias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endParaRPr sz="36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EC3607E-4F2C-BAE5-8E32-B784C2360714}"/>
              </a:ext>
            </a:extLst>
          </p:cNvPr>
          <p:cNvSpPr txBox="1"/>
          <p:nvPr/>
        </p:nvSpPr>
        <p:spPr>
          <a:xfrm>
            <a:off x="355755" y="1012191"/>
            <a:ext cx="73818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Leva a segmentação um passo a frente. Efetua a classificação de nível de pixel, esperamos que o computador classifique cada </a:t>
            </a:r>
            <a:r>
              <a:rPr lang="pt-BR" sz="1800" b="1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instância</a:t>
            </a:r>
            <a:r>
              <a:rPr lang="pt-BR" sz="1800" b="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 de uma classe </a:t>
            </a:r>
            <a:r>
              <a:rPr lang="pt-BR" sz="1800" b="1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separadamente</a:t>
            </a:r>
            <a:r>
              <a:rPr lang="pt-BR" sz="24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lang="pt-BR" sz="1800" dirty="0">
              <a:solidFill>
                <a:schemeClr val="tx1"/>
              </a:solidFill>
            </a:endParaRPr>
          </a:p>
        </p:txBody>
      </p:sp>
      <p:pic>
        <p:nvPicPr>
          <p:cNvPr id="14" name="Picture 2" descr="Segmentação de Instâncias">
            <a:extLst>
              <a:ext uri="{FF2B5EF4-FFF2-40B4-BE49-F238E27FC236}">
                <a16:creationId xmlns:a16="http://schemas.microsoft.com/office/drawing/2014/main" id="{2356D19A-2D13-B309-9357-AE6A3013E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755" y="2111591"/>
            <a:ext cx="6230044" cy="2227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507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</a:t>
            </a:r>
            <a:br>
              <a:rPr lang="pt-BR" sz="25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 </a:t>
            </a:r>
            <a:endParaRPr lang="pt-BR" sz="25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99950" y="297180"/>
            <a:ext cx="8224009" cy="691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 semântica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endParaRPr sz="36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EC3607E-4F2C-BAE5-8E32-B784C2360714}"/>
              </a:ext>
            </a:extLst>
          </p:cNvPr>
          <p:cNvSpPr txBox="1"/>
          <p:nvPr/>
        </p:nvSpPr>
        <p:spPr>
          <a:xfrm>
            <a:off x="355755" y="1012191"/>
            <a:ext cx="7381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Análise do contexto da cena em relação aos objetos e suas conexões.</a:t>
            </a:r>
            <a:endParaRPr lang="pt-BR" sz="1800" dirty="0">
              <a:solidFill>
                <a:schemeClr val="tx1"/>
              </a:solidFill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EB2D5B8-CC10-BBF4-7AA9-F950FF981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75" y="1404973"/>
            <a:ext cx="5906345" cy="348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468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</a:t>
            </a:r>
            <a:br>
              <a:rPr lang="pt-BR" sz="25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 </a:t>
            </a:r>
            <a:endParaRPr lang="pt-BR" sz="25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99950" y="297180"/>
            <a:ext cx="8224009" cy="691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 semântica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endParaRPr sz="36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EC3607E-4F2C-BAE5-8E32-B784C2360714}"/>
              </a:ext>
            </a:extLst>
          </p:cNvPr>
          <p:cNvSpPr txBox="1"/>
          <p:nvPr/>
        </p:nvSpPr>
        <p:spPr>
          <a:xfrm>
            <a:off x="355755" y="1012191"/>
            <a:ext cx="7381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Análise do contexto da cena em relação aos objetos e suas conexões.</a:t>
            </a:r>
            <a:endParaRPr lang="pt-BR" sz="1800" dirty="0">
              <a:solidFill>
                <a:schemeClr val="tx1"/>
              </a:solidFill>
            </a:endParaRPr>
          </a:p>
        </p:txBody>
      </p:sp>
      <p:pic>
        <p:nvPicPr>
          <p:cNvPr id="6146" name="Picture 2" descr="GitHub - ayushdabra/drone-images-semantic-segmentation: Multi-class semantic  segmentation performed on &quot;Semantic Drone Dataset.&quot;">
            <a:extLst>
              <a:ext uri="{FF2B5EF4-FFF2-40B4-BE49-F238E27FC236}">
                <a16:creationId xmlns:a16="http://schemas.microsoft.com/office/drawing/2014/main" id="{88FD08D3-BCF5-6541-19D1-E2F64B23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755" y="1529807"/>
            <a:ext cx="6440088" cy="3220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660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</a:t>
            </a:r>
            <a:br>
              <a:rPr lang="pt-BR" sz="25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300" dirty="0">
                <a:latin typeface="Arial Narrow" pitchFamily="34" charset="0"/>
              </a:rPr>
            </a:br>
            <a:br>
              <a:rPr lang="pt-BR" sz="2500" dirty="0">
                <a:latin typeface="Arial Narrow" pitchFamily="34" charset="0"/>
              </a:rPr>
            </a:br>
            <a:r>
              <a:rPr lang="pt-BR" sz="2500" dirty="0">
                <a:latin typeface="Arial Narrow" pitchFamily="34" charset="0"/>
              </a:rPr>
              <a:t>  </a:t>
            </a:r>
            <a:endParaRPr lang="pt-BR" sz="25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99950" y="297180"/>
            <a:ext cx="8224009" cy="691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Rede </a:t>
            </a:r>
            <a:r>
              <a:rPr lang="pt-BR" sz="36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Mask</a:t>
            </a:r>
            <a:r>
              <a:rPr lang="pt-BR" sz="36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-RCNN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</a:pPr>
            <a:endParaRPr sz="36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EC3607E-4F2C-BAE5-8E32-B784C2360714}"/>
              </a:ext>
            </a:extLst>
          </p:cNvPr>
          <p:cNvSpPr txBox="1"/>
          <p:nvPr/>
        </p:nvSpPr>
        <p:spPr>
          <a:xfrm>
            <a:off x="355755" y="1012191"/>
            <a:ext cx="7381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Análise do contexto da cena em relação aos objetos e suas conexões.</a:t>
            </a:r>
            <a:endParaRPr lang="pt-BR" sz="1800" dirty="0">
              <a:solidFill>
                <a:schemeClr val="tx1"/>
              </a:solidFill>
            </a:endParaRPr>
          </a:p>
        </p:txBody>
      </p:sp>
      <p:pic>
        <p:nvPicPr>
          <p:cNvPr id="7170" name="Picture 2" descr="Object Detection Using Mask R-CNN with TensorFlow | Paperspace Blog">
            <a:extLst>
              <a:ext uri="{FF2B5EF4-FFF2-40B4-BE49-F238E27FC236}">
                <a16:creationId xmlns:a16="http://schemas.microsoft.com/office/drawing/2014/main" id="{27E8AF19-8A7F-4F74-C778-AEA211989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1488312"/>
            <a:ext cx="5330825" cy="3561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544595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6" ma:contentTypeDescription="Crie um novo documento." ma:contentTypeScope="" ma:versionID="776c6dd0ea2199635295f0eace2bcdf2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cd0f52f09bfd34cabfd53d1cdf7dcbd2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F514B8D7-56D0-4C1E-919A-0F49E6520740}"/>
</file>

<file path=customXml/itemProps2.xml><?xml version="1.0" encoding="utf-8"?>
<ds:datastoreItem xmlns:ds="http://schemas.openxmlformats.org/officeDocument/2006/customXml" ds:itemID="{BC175615-FD85-40DA-9852-B82F5352B6AE}"/>
</file>

<file path=customXml/itemProps3.xml><?xml version="1.0" encoding="utf-8"?>
<ds:datastoreItem xmlns:ds="http://schemas.openxmlformats.org/officeDocument/2006/customXml" ds:itemID="{96A076C3-AF7F-4661-9897-484B92C64E00}"/>
</file>

<file path=docProps/app.xml><?xml version="1.0" encoding="utf-8"?>
<Properties xmlns="http://schemas.openxmlformats.org/officeDocument/2006/extended-properties" xmlns:vt="http://schemas.openxmlformats.org/officeDocument/2006/docPropsVTypes">
  <TotalTime>2886</TotalTime>
  <Words>313</Words>
  <Application>Microsoft Office PowerPoint</Application>
  <PresentationFormat>Apresentação na tela (16:9)</PresentationFormat>
  <Paragraphs>49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Calibri</vt:lpstr>
      <vt:lpstr>Arial Narrow</vt:lpstr>
      <vt:lpstr>Century Gothic</vt:lpstr>
      <vt:lpstr>Arial</vt:lpstr>
      <vt:lpstr>Simple Light</vt:lpstr>
      <vt:lpstr>Apresentação do PowerPoint</vt:lpstr>
      <vt:lpstr>Apresentação do PowerPoint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68</cp:revision>
  <dcterms:modified xsi:type="dcterms:W3CDTF">2022-06-30T02:19:56Z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